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8"/>
  </p:notesMasterIdLst>
  <p:handoutMasterIdLst>
    <p:handoutMasterId r:id="rId39"/>
  </p:handoutMasterIdLst>
  <p:sldIdLst>
    <p:sldId id="256" r:id="rId4"/>
    <p:sldId id="292" r:id="rId5"/>
    <p:sldId id="262" r:id="rId6"/>
    <p:sldId id="268" r:id="rId7"/>
    <p:sldId id="296" r:id="rId8"/>
    <p:sldId id="298" r:id="rId9"/>
    <p:sldId id="299" r:id="rId10"/>
    <p:sldId id="307" r:id="rId11"/>
    <p:sldId id="322" r:id="rId12"/>
    <p:sldId id="333" r:id="rId13"/>
    <p:sldId id="310" r:id="rId14"/>
    <p:sldId id="309" r:id="rId15"/>
    <p:sldId id="316" r:id="rId16"/>
    <p:sldId id="361" r:id="rId17"/>
    <p:sldId id="362" r:id="rId18"/>
    <p:sldId id="363" r:id="rId19"/>
    <p:sldId id="340" r:id="rId20"/>
    <p:sldId id="341" r:id="rId21"/>
    <p:sldId id="334" r:id="rId22"/>
    <p:sldId id="342" r:id="rId23"/>
    <p:sldId id="343" r:id="rId24"/>
    <p:sldId id="367" r:id="rId25"/>
    <p:sldId id="349" r:id="rId26"/>
    <p:sldId id="346" r:id="rId27"/>
    <p:sldId id="347" r:id="rId28"/>
    <p:sldId id="348" r:id="rId29"/>
    <p:sldId id="368" r:id="rId30"/>
    <p:sldId id="356" r:id="rId31"/>
    <p:sldId id="358" r:id="rId32"/>
    <p:sldId id="364" r:id="rId33"/>
    <p:sldId id="263" r:id="rId34"/>
    <p:sldId id="365" r:id="rId35"/>
    <p:sldId id="267" r:id="rId36"/>
    <p:sldId id="366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F9AA4C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48"/>
  </p:normalViewPr>
  <p:slideViewPr>
    <p:cSldViewPr>
      <p:cViewPr varScale="1">
        <p:scale>
          <a:sx n="85" d="100"/>
          <a:sy n="85" d="100"/>
        </p:scale>
        <p:origin x="7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05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With Stepping Stones Learning Centre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5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4599292" y="427042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TextBox 10"/>
          <p:cNvSpPr txBox="1"/>
          <p:nvPr/>
        </p:nvSpPr>
        <p:spPr bwMode="auto">
          <a:xfrm>
            <a:off x="4602540" y="1222914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Overview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4599292" y="201174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Demonstration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5" name="TextBox 10"/>
          <p:cNvSpPr txBox="1"/>
          <p:nvPr/>
        </p:nvSpPr>
        <p:spPr bwMode="auto">
          <a:xfrm>
            <a:off x="4595568" y="2806181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User Testing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67" name="TextBox 10"/>
          <p:cNvSpPr txBox="1"/>
          <p:nvPr/>
        </p:nvSpPr>
        <p:spPr bwMode="auto">
          <a:xfrm>
            <a:off x="4595568" y="3606028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73" name="TextBox 10">
            <a:extLst>
              <a:ext uri="{FF2B5EF4-FFF2-40B4-BE49-F238E27FC236}">
                <a16:creationId xmlns:a16="http://schemas.microsoft.com/office/drawing/2014/main" id="{E146DE62-2354-DA4D-AD27-8AE976F7AEF8}"/>
              </a:ext>
            </a:extLst>
          </p:cNvPr>
          <p:cNvSpPr txBox="1"/>
          <p:nvPr/>
        </p:nvSpPr>
        <p:spPr bwMode="auto">
          <a:xfrm>
            <a:off x="4602540" y="439811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X Factor &amp; Learning Outcomes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2CBB04-82BB-45AB-9C68-F052BEBA5B5E}"/>
              </a:ext>
            </a:extLst>
          </p:cNvPr>
          <p:cNvSpPr/>
          <p:nvPr/>
        </p:nvSpPr>
        <p:spPr>
          <a:xfrm>
            <a:off x="2267324" y="1924262"/>
            <a:ext cx="1046353" cy="26658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5BF23-DE13-495A-870A-8032FFE30FCE}"/>
              </a:ext>
            </a:extLst>
          </p:cNvPr>
          <p:cNvSpPr/>
          <p:nvPr/>
        </p:nvSpPr>
        <p:spPr>
          <a:xfrm>
            <a:off x="1105696" y="3492654"/>
            <a:ext cx="991667" cy="1665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07884-E7F1-434C-8F88-1D346BA6183F}"/>
              </a:ext>
            </a:extLst>
          </p:cNvPr>
          <p:cNvSpPr/>
          <p:nvPr/>
        </p:nvSpPr>
        <p:spPr>
          <a:xfrm>
            <a:off x="2287660" y="2748641"/>
            <a:ext cx="1227104" cy="804972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E944A-08DB-4CC0-8C61-E414BA8ED947}"/>
              </a:ext>
            </a:extLst>
          </p:cNvPr>
          <p:cNvSpPr/>
          <p:nvPr/>
        </p:nvSpPr>
        <p:spPr>
          <a:xfrm>
            <a:off x="5911344" y="3119354"/>
            <a:ext cx="1810674" cy="5398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Updated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1221" y="28584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22681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25967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30166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3971742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166007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17432" y="3659201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3898584" y="2566013"/>
            <a:ext cx="1810674" cy="58477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225306" y="2761684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118704-7EE0-4DFF-B734-9C19E55D4E66}"/>
              </a:ext>
            </a:extLst>
          </p:cNvPr>
          <p:cNvSpPr/>
          <p:nvPr/>
        </p:nvSpPr>
        <p:spPr>
          <a:xfrm>
            <a:off x="5984193" y="3140020"/>
            <a:ext cx="1168475" cy="519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E63416-C463-415B-B667-CF946380F517}"/>
              </a:ext>
            </a:extLst>
          </p:cNvPr>
          <p:cNvSpPr/>
          <p:nvPr/>
        </p:nvSpPr>
        <p:spPr>
          <a:xfrm>
            <a:off x="3970265" y="1945045"/>
            <a:ext cx="1168475" cy="5773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9B638-6EE8-4102-A860-B3868718D6E3}"/>
              </a:ext>
            </a:extLst>
          </p:cNvPr>
          <p:cNvSpPr/>
          <p:nvPr/>
        </p:nvSpPr>
        <p:spPr>
          <a:xfrm>
            <a:off x="1099268" y="1532979"/>
            <a:ext cx="1168475" cy="552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93ACF9-BD28-4755-91E7-290BB9712301}"/>
              </a:ext>
            </a:extLst>
          </p:cNvPr>
          <p:cNvSpPr/>
          <p:nvPr/>
        </p:nvSpPr>
        <p:spPr>
          <a:xfrm>
            <a:off x="2314560" y="1543273"/>
            <a:ext cx="1168475" cy="63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52E2D-0D8E-4DD7-881C-DE017A8AC8C4}"/>
              </a:ext>
            </a:extLst>
          </p:cNvPr>
          <p:cNvSpPr/>
          <p:nvPr/>
        </p:nvSpPr>
        <p:spPr>
          <a:xfrm>
            <a:off x="2326656" y="2611163"/>
            <a:ext cx="1168475" cy="935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2F1796-49EC-4559-81F4-802C66630D42}"/>
              </a:ext>
            </a:extLst>
          </p:cNvPr>
          <p:cNvSpPr/>
          <p:nvPr/>
        </p:nvSpPr>
        <p:spPr>
          <a:xfrm>
            <a:off x="1125114" y="2882591"/>
            <a:ext cx="1168475" cy="6639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Scope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87823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latin typeface="Trebuchet MS" panose="020B0603020202020204" pitchFamily="34" charset="0"/>
              </a:rPr>
              <a:t>Current Progress</a:t>
            </a:r>
            <a:endParaRPr lang="en-US" altLang="ko-KR" dirty="0"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36272" y="1505591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01385" y="2873965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22681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25967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30166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3971742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166007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17432" y="3659201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236272" y="274904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</p:spTree>
    <p:extLst>
      <p:ext uri="{BB962C8B-B14F-4D97-AF65-F5344CB8AC3E}">
        <p14:creationId xmlns:p14="http://schemas.microsoft.com/office/powerpoint/2010/main" val="225595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4EA92-1E67-477F-B3BB-ED48497DF0A7}"/>
              </a:ext>
            </a:extLst>
          </p:cNvPr>
          <p:cNvSpPr/>
          <p:nvPr/>
        </p:nvSpPr>
        <p:spPr>
          <a:xfrm>
            <a:off x="6516216" y="3159504"/>
            <a:ext cx="1800195" cy="27634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801952"/>
            <a:ext cx="1656184" cy="885957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04CDE-5220-4158-AC83-0C39F088CECE}"/>
              </a:ext>
            </a:extLst>
          </p:cNvPr>
          <p:cNvSpPr/>
          <p:nvPr/>
        </p:nvSpPr>
        <p:spPr>
          <a:xfrm>
            <a:off x="6516215" y="3851748"/>
            <a:ext cx="1800195" cy="59220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368875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349130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356609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1843829"/>
            <a:ext cx="1872175" cy="31761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Display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students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tutors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branches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classes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182385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1815881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1815881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70DC7-601D-45D7-8C0B-94949FFD0232}"/>
              </a:ext>
            </a:extLst>
          </p:cNvPr>
          <p:cNvSpPr/>
          <p:nvPr/>
        </p:nvSpPr>
        <p:spPr>
          <a:xfrm>
            <a:off x="825775" y="2403635"/>
            <a:ext cx="1730001" cy="150047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EA6AE-DEE6-42F2-BF55-5FC2D01FEA8B}"/>
              </a:ext>
            </a:extLst>
          </p:cNvPr>
          <p:cNvSpPr/>
          <p:nvPr/>
        </p:nvSpPr>
        <p:spPr>
          <a:xfrm>
            <a:off x="2699767" y="2355726"/>
            <a:ext cx="1512194" cy="5632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BF887-7343-41A2-8910-D6416BE137FD}"/>
              </a:ext>
            </a:extLst>
          </p:cNvPr>
          <p:cNvSpPr/>
          <p:nvPr/>
        </p:nvSpPr>
        <p:spPr>
          <a:xfrm>
            <a:off x="6516218" y="1959897"/>
            <a:ext cx="1800195" cy="28803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A429F-A36C-4F67-9AE8-5ABCCA7A93E9}"/>
              </a:ext>
            </a:extLst>
          </p:cNvPr>
          <p:cNvSpPr/>
          <p:nvPr/>
        </p:nvSpPr>
        <p:spPr>
          <a:xfrm>
            <a:off x="897783" y="4299942"/>
            <a:ext cx="1225945" cy="72008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268759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249014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256493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263972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263972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743714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737221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 Slips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715764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715765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599426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497"/>
              </p:ext>
            </p:extLst>
          </p:nvPr>
        </p:nvGraphicFramePr>
        <p:xfrm>
          <a:off x="251520" y="771550"/>
          <a:ext cx="856895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22">
                  <a:extLst>
                    <a:ext uri="{9D8B030D-6E8A-4147-A177-3AD203B41FA5}">
                      <a16:colId xmlns:a16="http://schemas.microsoft.com/office/drawing/2014/main" val="2205587634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343011193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2619477481"/>
                    </a:ext>
                  </a:extLst>
                </a:gridCol>
                <a:gridCol w="2129160">
                  <a:extLst>
                    <a:ext uri="{9D8B030D-6E8A-4147-A177-3AD203B41FA5}">
                      <a16:colId xmlns:a16="http://schemas.microsoft.com/office/drawing/2014/main" val="1995309232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Risk Statement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Consequence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Likelihood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Impact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Level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Mitigation Plan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Miscommunication of project requirements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between the team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and the client.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Product might not match client’s needs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product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Delay in project progress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Frequent User Testing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Involves the client throughout the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Receive constant feedback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team might not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 used to the new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development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environment and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languages implemented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for the system.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More time required to complete a functionality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project progress considering the scale of our scope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Finalise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system architecture before start of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a more experienced member working with the other member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Be familiar with the technical tools in advance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SG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ontinuously</a:t>
                      </a:r>
                      <a:r>
                        <a:rPr lang="en-SG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changing client requirements and hence inflating scope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completed functions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progress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Difficulty in completing 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Detailed project schedule for overview of capacity the team is working at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the client understand that not all requests can be fulfilled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Prioritise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and complete important functions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6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0976"/>
              </p:ext>
            </p:extLst>
          </p:nvPr>
        </p:nvGraphicFramePr>
        <p:xfrm>
          <a:off x="490021" y="1001308"/>
          <a:ext cx="8163958" cy="3691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Score (%)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TM &lt; 50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50 &lt; TM &lt;= 90 &amp; seriously consider dropping tasks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50 &lt; TM &lt;= 90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Deduct # of days behind schedule from buffer days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90 &lt; TM &lt;= 110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Estimates are fairly accurate and we are roughly on track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Add/Deduct # of days behind schedule from buffer days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110 &lt; TM &lt;= 150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Gross overestimated the effort required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 number of days gained to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150 &lt; TM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110 &lt; TM &lt;= 150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9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54519"/>
              </p:ext>
            </p:extLst>
          </p:nvPr>
        </p:nvGraphicFramePr>
        <p:xfrm>
          <a:off x="490021" y="1001308"/>
          <a:ext cx="8163958" cy="167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Severity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 (1 point)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Unimportant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Typo error or small user interface alignment error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 (5 points)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runs, however, small non critical functionalities are not working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Critical (10 points)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down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Bugs need to be fixed before we can continue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963F6-288B-4004-A596-EC93E792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92143"/>
              </p:ext>
            </p:extLst>
          </p:nvPr>
        </p:nvGraphicFramePr>
        <p:xfrm>
          <a:off x="490021" y="2787774"/>
          <a:ext cx="8163958" cy="1544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in Iteration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&lt;= 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Fix during buffer time only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 &lt; Points &lt; 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planned debugging 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&gt;= 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Stop current development and resolve the bug immediately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Project Manager to reschedule the 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5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227934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an estimate of 30 - 40%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Mrs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5" name="Oval 4"/>
          <p:cNvSpPr/>
          <p:nvPr/>
        </p:nvSpPr>
        <p:spPr>
          <a:xfrm>
            <a:off x="787719" y="2346993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107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7664" y="2139702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74AAFF-F6C7-4DBE-9135-77BD01304BB8}"/>
              </a:ext>
            </a:extLst>
          </p:cNvPr>
          <p:cNvSpPr txBox="1"/>
          <p:nvPr/>
        </p:nvSpPr>
        <p:spPr>
          <a:xfrm>
            <a:off x="477851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3E035B-26BE-4C21-A389-496014CEF735}"/>
              </a:ext>
            </a:extLst>
          </p:cNvPr>
          <p:cNvGrpSpPr/>
          <p:nvPr/>
        </p:nvGrpSpPr>
        <p:grpSpPr>
          <a:xfrm>
            <a:off x="5494073" y="2139702"/>
            <a:ext cx="2932815" cy="1292662"/>
            <a:chOff x="1448989" y="1595280"/>
            <a:chExt cx="3030085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FA34F-D4FF-4317-9D5A-65C2A525A90D}"/>
                </a:ext>
              </a:extLst>
            </p:cNvPr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F85E6C-28BC-4A75-9FEC-847BCD46DB4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404314C-0235-4CEF-9414-E0E26488CA51}"/>
              </a:ext>
            </a:extLst>
          </p:cNvPr>
          <p:cNvSpPr/>
          <p:nvPr/>
        </p:nvSpPr>
        <p:spPr>
          <a:xfrm>
            <a:off x="4806859" y="2346993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BE406-9BCD-4C42-A3F4-FEA87D541E2A}"/>
              </a:ext>
            </a:extLst>
          </p:cNvPr>
          <p:cNvSpPr txBox="1"/>
          <p:nvPr/>
        </p:nvSpPr>
        <p:spPr>
          <a:xfrm>
            <a:off x="484663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7995</TotalTime>
  <Words>1829</Words>
  <Application>Microsoft Office PowerPoint</Application>
  <PresentationFormat>On-screen Show (16:9)</PresentationFormat>
  <Paragraphs>581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257</cp:revision>
  <dcterms:created xsi:type="dcterms:W3CDTF">2016-12-05T23:26:54Z</dcterms:created>
  <dcterms:modified xsi:type="dcterms:W3CDTF">2018-08-15T11:38:05Z</dcterms:modified>
</cp:coreProperties>
</file>